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9" r:id="rId9"/>
    <p:sldId id="263" r:id="rId10"/>
    <p:sldId id="264" r:id="rId11"/>
    <p:sldId id="266" r:id="rId12"/>
    <p:sldId id="265" r:id="rId13"/>
    <p:sldId id="267" r:id="rId14"/>
    <p:sldId id="268" r:id="rId15"/>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5" d="100"/>
          <a:sy n="75" d="100"/>
        </p:scale>
        <p:origin x="-120" y="-83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9BFD45A6-458C-46AB-91FB-F6ABA64EABC8}" type="datetimeFigureOut">
              <a:rPr lang="fi-FI" smtClean="0"/>
              <a:t>7.2.2017</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2F902786-FEBB-44EC-AA5A-D2B69E54F03D}" type="slidenum">
              <a:rPr lang="fi-FI" smtClean="0"/>
              <a:t>‹#›</a:t>
            </a:fld>
            <a:endParaRPr lang="fi-FI"/>
          </a:p>
        </p:txBody>
      </p:sp>
    </p:spTree>
    <p:extLst>
      <p:ext uri="{BB962C8B-B14F-4D97-AF65-F5344CB8AC3E}">
        <p14:creationId xmlns:p14="http://schemas.microsoft.com/office/powerpoint/2010/main" val="2856138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9BFD45A6-458C-46AB-91FB-F6ABA64EABC8}" type="datetimeFigureOut">
              <a:rPr lang="fi-FI" smtClean="0"/>
              <a:t>7.2.2017</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2F902786-FEBB-44EC-AA5A-D2B69E54F03D}" type="slidenum">
              <a:rPr lang="fi-FI" smtClean="0"/>
              <a:t>‹#›</a:t>
            </a:fld>
            <a:endParaRPr lang="fi-FI"/>
          </a:p>
        </p:txBody>
      </p:sp>
    </p:spTree>
    <p:extLst>
      <p:ext uri="{BB962C8B-B14F-4D97-AF65-F5344CB8AC3E}">
        <p14:creationId xmlns:p14="http://schemas.microsoft.com/office/powerpoint/2010/main" val="3217091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9BFD45A6-458C-46AB-91FB-F6ABA64EABC8}" type="datetimeFigureOut">
              <a:rPr lang="fi-FI" smtClean="0"/>
              <a:t>7.2.2017</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2F902786-FEBB-44EC-AA5A-D2B69E54F03D}" type="slidenum">
              <a:rPr lang="fi-FI" smtClean="0"/>
              <a:t>‹#›</a:t>
            </a:fld>
            <a:endParaRPr lang="fi-FI"/>
          </a:p>
        </p:txBody>
      </p:sp>
    </p:spTree>
    <p:extLst>
      <p:ext uri="{BB962C8B-B14F-4D97-AF65-F5344CB8AC3E}">
        <p14:creationId xmlns:p14="http://schemas.microsoft.com/office/powerpoint/2010/main" val="3015889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9BFD45A6-458C-46AB-91FB-F6ABA64EABC8}" type="datetimeFigureOut">
              <a:rPr lang="fi-FI" smtClean="0"/>
              <a:t>7.2.2017</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2F902786-FEBB-44EC-AA5A-D2B69E54F03D}" type="slidenum">
              <a:rPr lang="fi-FI" smtClean="0"/>
              <a:t>‹#›</a:t>
            </a:fld>
            <a:endParaRPr lang="fi-FI"/>
          </a:p>
        </p:txBody>
      </p:sp>
    </p:spTree>
    <p:extLst>
      <p:ext uri="{BB962C8B-B14F-4D97-AF65-F5344CB8AC3E}">
        <p14:creationId xmlns:p14="http://schemas.microsoft.com/office/powerpoint/2010/main" val="172423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a:t>
            </a:r>
          </a:p>
        </p:txBody>
      </p:sp>
      <p:sp>
        <p:nvSpPr>
          <p:cNvPr id="4" name="Päivämäärän paikkamerkki 3"/>
          <p:cNvSpPr>
            <a:spLocks noGrp="1"/>
          </p:cNvSpPr>
          <p:nvPr>
            <p:ph type="dt" sz="half" idx="10"/>
          </p:nvPr>
        </p:nvSpPr>
        <p:spPr/>
        <p:txBody>
          <a:bodyPr/>
          <a:lstStyle/>
          <a:p>
            <a:fld id="{9BFD45A6-458C-46AB-91FB-F6ABA64EABC8}" type="datetimeFigureOut">
              <a:rPr lang="fi-FI" smtClean="0"/>
              <a:t>7.2.2017</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2F902786-FEBB-44EC-AA5A-D2B69E54F03D}" type="slidenum">
              <a:rPr lang="fi-FI" smtClean="0"/>
              <a:t>‹#›</a:t>
            </a:fld>
            <a:endParaRPr lang="fi-FI"/>
          </a:p>
        </p:txBody>
      </p:sp>
    </p:spTree>
    <p:extLst>
      <p:ext uri="{BB962C8B-B14F-4D97-AF65-F5344CB8AC3E}">
        <p14:creationId xmlns:p14="http://schemas.microsoft.com/office/powerpoint/2010/main" val="3679032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9BFD45A6-458C-46AB-91FB-F6ABA64EABC8}" type="datetimeFigureOut">
              <a:rPr lang="fi-FI" smtClean="0"/>
              <a:t>7.2.2017</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2F902786-FEBB-44EC-AA5A-D2B69E54F03D}" type="slidenum">
              <a:rPr lang="fi-FI" smtClean="0"/>
              <a:t>‹#›</a:t>
            </a:fld>
            <a:endParaRPr lang="fi-FI"/>
          </a:p>
        </p:txBody>
      </p:sp>
    </p:spTree>
    <p:extLst>
      <p:ext uri="{BB962C8B-B14F-4D97-AF65-F5344CB8AC3E}">
        <p14:creationId xmlns:p14="http://schemas.microsoft.com/office/powerpoint/2010/main" val="3112732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9BFD45A6-458C-46AB-91FB-F6ABA64EABC8}" type="datetimeFigureOut">
              <a:rPr lang="fi-FI" smtClean="0"/>
              <a:t>7.2.2017</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2F902786-FEBB-44EC-AA5A-D2B69E54F03D}" type="slidenum">
              <a:rPr lang="fi-FI" smtClean="0"/>
              <a:t>‹#›</a:t>
            </a:fld>
            <a:endParaRPr lang="fi-FI"/>
          </a:p>
        </p:txBody>
      </p:sp>
    </p:spTree>
    <p:extLst>
      <p:ext uri="{BB962C8B-B14F-4D97-AF65-F5344CB8AC3E}">
        <p14:creationId xmlns:p14="http://schemas.microsoft.com/office/powerpoint/2010/main" val="403802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9BFD45A6-458C-46AB-91FB-F6ABA64EABC8}" type="datetimeFigureOut">
              <a:rPr lang="fi-FI" smtClean="0"/>
              <a:t>7.2.2017</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2F902786-FEBB-44EC-AA5A-D2B69E54F03D}" type="slidenum">
              <a:rPr lang="fi-FI" smtClean="0"/>
              <a:t>‹#›</a:t>
            </a:fld>
            <a:endParaRPr lang="fi-FI"/>
          </a:p>
        </p:txBody>
      </p:sp>
    </p:spTree>
    <p:extLst>
      <p:ext uri="{BB962C8B-B14F-4D97-AF65-F5344CB8AC3E}">
        <p14:creationId xmlns:p14="http://schemas.microsoft.com/office/powerpoint/2010/main" val="3105297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9BFD45A6-458C-46AB-91FB-F6ABA64EABC8}" type="datetimeFigureOut">
              <a:rPr lang="fi-FI" smtClean="0"/>
              <a:t>7.2.2017</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2F902786-FEBB-44EC-AA5A-D2B69E54F03D}" type="slidenum">
              <a:rPr lang="fi-FI" smtClean="0"/>
              <a:t>‹#›</a:t>
            </a:fld>
            <a:endParaRPr lang="fi-FI"/>
          </a:p>
        </p:txBody>
      </p:sp>
    </p:spTree>
    <p:extLst>
      <p:ext uri="{BB962C8B-B14F-4D97-AF65-F5344CB8AC3E}">
        <p14:creationId xmlns:p14="http://schemas.microsoft.com/office/powerpoint/2010/main" val="1984130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Päivämäärän paikkamerkki 4"/>
          <p:cNvSpPr>
            <a:spLocks noGrp="1"/>
          </p:cNvSpPr>
          <p:nvPr>
            <p:ph type="dt" sz="half" idx="10"/>
          </p:nvPr>
        </p:nvSpPr>
        <p:spPr/>
        <p:txBody>
          <a:bodyPr/>
          <a:lstStyle/>
          <a:p>
            <a:fld id="{9BFD45A6-458C-46AB-91FB-F6ABA64EABC8}" type="datetimeFigureOut">
              <a:rPr lang="fi-FI" smtClean="0"/>
              <a:t>7.2.2017</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2F902786-FEBB-44EC-AA5A-D2B69E54F03D}" type="slidenum">
              <a:rPr lang="fi-FI" smtClean="0"/>
              <a:t>‹#›</a:t>
            </a:fld>
            <a:endParaRPr lang="fi-FI"/>
          </a:p>
        </p:txBody>
      </p:sp>
    </p:spTree>
    <p:extLst>
      <p:ext uri="{BB962C8B-B14F-4D97-AF65-F5344CB8AC3E}">
        <p14:creationId xmlns:p14="http://schemas.microsoft.com/office/powerpoint/2010/main" val="3547773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Päivämäärän paikkamerkki 4"/>
          <p:cNvSpPr>
            <a:spLocks noGrp="1"/>
          </p:cNvSpPr>
          <p:nvPr>
            <p:ph type="dt" sz="half" idx="10"/>
          </p:nvPr>
        </p:nvSpPr>
        <p:spPr/>
        <p:txBody>
          <a:bodyPr/>
          <a:lstStyle/>
          <a:p>
            <a:fld id="{9BFD45A6-458C-46AB-91FB-F6ABA64EABC8}" type="datetimeFigureOut">
              <a:rPr lang="fi-FI" smtClean="0"/>
              <a:t>7.2.2017</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2F902786-FEBB-44EC-AA5A-D2B69E54F03D}" type="slidenum">
              <a:rPr lang="fi-FI" smtClean="0"/>
              <a:t>‹#›</a:t>
            </a:fld>
            <a:endParaRPr lang="fi-FI"/>
          </a:p>
        </p:txBody>
      </p:sp>
    </p:spTree>
    <p:extLst>
      <p:ext uri="{BB962C8B-B14F-4D97-AF65-F5344CB8AC3E}">
        <p14:creationId xmlns:p14="http://schemas.microsoft.com/office/powerpoint/2010/main" val="2511505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FD45A6-458C-46AB-91FB-F6ABA64EABC8}" type="datetimeFigureOut">
              <a:rPr lang="fi-FI" smtClean="0"/>
              <a:t>7.2.2017</a:t>
            </a:fld>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902786-FEBB-44EC-AA5A-D2B69E54F03D}" type="slidenum">
              <a:rPr lang="fi-FI" smtClean="0"/>
              <a:t>‹#›</a:t>
            </a:fld>
            <a:endParaRPr lang="fi-FI"/>
          </a:p>
        </p:txBody>
      </p:sp>
    </p:spTree>
    <p:extLst>
      <p:ext uri="{BB962C8B-B14F-4D97-AF65-F5344CB8AC3E}">
        <p14:creationId xmlns:p14="http://schemas.microsoft.com/office/powerpoint/2010/main" val="16850262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p:cNvSpPr>
            <a:spLocks noGrp="1"/>
          </p:cNvSpPr>
          <p:nvPr>
            <p:ph type="title"/>
          </p:nvPr>
        </p:nvSpPr>
        <p:spPr>
          <a:xfrm>
            <a:off x="838200" y="365125"/>
            <a:ext cx="10515600" cy="3622675"/>
          </a:xfrm>
        </p:spPr>
        <p:txBody>
          <a:bodyPr>
            <a:normAutofit/>
          </a:bodyPr>
          <a:lstStyle/>
          <a:p>
            <a:pPr algn="ctr"/>
            <a:r>
              <a:rPr lang="fi-FI" sz="4800" b="1" dirty="0"/>
              <a:t>Lyhyt esitys Masterien 30-vuotisen historian kirjan synnystä ja sisällöstä</a:t>
            </a:r>
          </a:p>
        </p:txBody>
      </p:sp>
      <p:pic>
        <p:nvPicPr>
          <p:cNvPr id="7" name="Kuva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0014" y="2906486"/>
            <a:ext cx="4572000" cy="3786414"/>
          </a:xfrm>
          <a:prstGeom prst="rect">
            <a:avLst/>
          </a:prstGeom>
        </p:spPr>
      </p:pic>
    </p:spTree>
    <p:extLst>
      <p:ext uri="{BB962C8B-B14F-4D97-AF65-F5344CB8AC3E}">
        <p14:creationId xmlns:p14="http://schemas.microsoft.com/office/powerpoint/2010/main" val="18966569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ctr"/>
            <a:r>
              <a:rPr lang="fi-FI" b="1" dirty="0"/>
              <a:t>Matti Virtasen hiihtoporukka</a:t>
            </a:r>
          </a:p>
        </p:txBody>
      </p:sp>
      <p:pic>
        <p:nvPicPr>
          <p:cNvPr id="3" name="Kuva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4157" y="1828800"/>
            <a:ext cx="4816929" cy="4294414"/>
          </a:xfrm>
          <a:prstGeom prst="rect">
            <a:avLst/>
          </a:prstGeom>
        </p:spPr>
      </p:pic>
      <p:pic>
        <p:nvPicPr>
          <p:cNvPr id="4" name="Kuv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1086" y="1828800"/>
            <a:ext cx="5705124" cy="4294414"/>
          </a:xfrm>
          <a:prstGeom prst="rect">
            <a:avLst/>
          </a:prstGeom>
        </p:spPr>
      </p:pic>
    </p:spTree>
    <p:extLst>
      <p:ext uri="{BB962C8B-B14F-4D97-AF65-F5344CB8AC3E}">
        <p14:creationId xmlns:p14="http://schemas.microsoft.com/office/powerpoint/2010/main" val="12200284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73100" y="391251"/>
            <a:ext cx="10680700" cy="1325563"/>
          </a:xfrm>
        </p:spPr>
        <p:txBody>
          <a:bodyPr/>
          <a:lstStyle/>
          <a:p>
            <a:pPr algn="ctr"/>
            <a:r>
              <a:rPr lang="fi-FI" b="1" dirty="0"/>
              <a:t>Kaksin ja porukassa</a:t>
            </a:r>
          </a:p>
        </p:txBody>
      </p:sp>
      <p:pic>
        <p:nvPicPr>
          <p:cNvPr id="5" name="Kuva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100" y="1816101"/>
            <a:ext cx="5368471" cy="4533900"/>
          </a:xfrm>
          <a:prstGeom prst="rect">
            <a:avLst/>
          </a:prstGeom>
        </p:spPr>
      </p:pic>
      <p:pic>
        <p:nvPicPr>
          <p:cNvPr id="7" name="Kuva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7414" y="1816101"/>
            <a:ext cx="6596743" cy="4533900"/>
          </a:xfrm>
          <a:prstGeom prst="rect">
            <a:avLst/>
          </a:prstGeom>
        </p:spPr>
      </p:pic>
    </p:spTree>
    <p:extLst>
      <p:ext uri="{BB962C8B-B14F-4D97-AF65-F5344CB8AC3E}">
        <p14:creationId xmlns:p14="http://schemas.microsoft.com/office/powerpoint/2010/main" val="36583063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74172" y="295456"/>
            <a:ext cx="11763104" cy="1325563"/>
          </a:xfrm>
        </p:spPr>
        <p:txBody>
          <a:bodyPr>
            <a:normAutofit/>
          </a:bodyPr>
          <a:lstStyle/>
          <a:p>
            <a:r>
              <a:rPr lang="fi-FI" sz="4000" b="1" dirty="0"/>
              <a:t>Tähän juhlaan marraskuussa 2016 kirja sitten päättyy</a:t>
            </a:r>
          </a:p>
        </p:txBody>
      </p:sp>
      <p:pic>
        <p:nvPicPr>
          <p:cNvPr id="3" name="Kuva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715" y="1690688"/>
            <a:ext cx="6322671" cy="4922383"/>
          </a:xfrm>
          <a:prstGeom prst="rect">
            <a:avLst/>
          </a:prstGeom>
        </p:spPr>
      </p:pic>
      <p:pic>
        <p:nvPicPr>
          <p:cNvPr id="4" name="Kuv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1956" y="1690688"/>
            <a:ext cx="6330044" cy="4922383"/>
          </a:xfrm>
          <a:prstGeom prst="rect">
            <a:avLst/>
          </a:prstGeom>
        </p:spPr>
      </p:pic>
    </p:spTree>
    <p:extLst>
      <p:ext uri="{BB962C8B-B14F-4D97-AF65-F5344CB8AC3E}">
        <p14:creationId xmlns:p14="http://schemas.microsoft.com/office/powerpoint/2010/main" val="29751155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6315" y="0"/>
            <a:ext cx="9699369" cy="6858000"/>
          </a:xfrm>
          <a:prstGeom prst="rect">
            <a:avLst/>
          </a:prstGeom>
        </p:spPr>
      </p:pic>
    </p:spTree>
    <p:extLst>
      <p:ext uri="{BB962C8B-B14F-4D97-AF65-F5344CB8AC3E}">
        <p14:creationId xmlns:p14="http://schemas.microsoft.com/office/powerpoint/2010/main" val="18462512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6315" y="0"/>
            <a:ext cx="9699369" cy="6858000"/>
          </a:xfrm>
          <a:prstGeom prst="rect">
            <a:avLst/>
          </a:prstGeom>
        </p:spPr>
      </p:pic>
    </p:spTree>
    <p:extLst>
      <p:ext uri="{BB962C8B-B14F-4D97-AF65-F5344CB8AC3E}">
        <p14:creationId xmlns:p14="http://schemas.microsoft.com/office/powerpoint/2010/main" val="30100337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00" y="365125"/>
            <a:ext cx="10515600" cy="5741761"/>
          </a:xfrm>
        </p:spPr>
        <p:txBody>
          <a:bodyPr/>
          <a:lstStyle/>
          <a:p>
            <a:pPr algn="ctr"/>
            <a:r>
              <a:rPr lang="fi-FI" b="1" dirty="0"/>
              <a:t>Hallitus pohti kokouksessaan 5.1.2015 historiakirjan tekemistä ja päätti pyytää vuosikokoukseen 20.2.2015 asiantuntijan kertomaan, mitä seurahistorian tekeminen oikein voisi olla.</a:t>
            </a:r>
          </a:p>
        </p:txBody>
      </p:sp>
    </p:spTree>
    <p:extLst>
      <p:ext uri="{BB962C8B-B14F-4D97-AF65-F5344CB8AC3E}">
        <p14:creationId xmlns:p14="http://schemas.microsoft.com/office/powerpoint/2010/main" val="27212782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00" y="365125"/>
            <a:ext cx="10515600" cy="5946775"/>
          </a:xfrm>
        </p:spPr>
        <p:txBody>
          <a:bodyPr>
            <a:normAutofit/>
          </a:bodyPr>
          <a:lstStyle/>
          <a:p>
            <a:pPr algn="ctr"/>
            <a:r>
              <a:rPr lang="fi-FI" dirty="0"/>
              <a:t>Vuosikokouksessa 20.2.2015 Lahdessa Finlandia-hiihdon aattona asiantuntijaksi valikoitunut Pentti Kurunmäki kertoi seurahistorian tekemisestä.</a:t>
            </a:r>
            <a:br>
              <a:rPr lang="fi-FI" dirty="0"/>
            </a:br>
            <a:r>
              <a:rPr lang="fi-FI" dirty="0"/>
              <a:t>Samassa kokouksessa vahvistettiin historiatoimikunnan kokoonpano ja päätettiin aloittaa kirjan tekeminen.</a:t>
            </a:r>
          </a:p>
        </p:txBody>
      </p:sp>
    </p:spTree>
    <p:extLst>
      <p:ext uri="{BB962C8B-B14F-4D97-AF65-F5344CB8AC3E}">
        <p14:creationId xmlns:p14="http://schemas.microsoft.com/office/powerpoint/2010/main" val="29361159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00" y="365125"/>
            <a:ext cx="10515600" cy="6403975"/>
          </a:xfrm>
        </p:spPr>
        <p:txBody>
          <a:bodyPr>
            <a:normAutofit fontScale="90000"/>
          </a:bodyPr>
          <a:lstStyle/>
          <a:p>
            <a:pPr algn="ctr"/>
            <a:r>
              <a:rPr lang="fi-FI" b="1" dirty="0"/>
              <a:t>Historiatoimikuntaan ovat kuuluneet</a:t>
            </a:r>
            <a:r>
              <a:rPr lang="fi-FI" dirty="0"/>
              <a:t>:</a:t>
            </a:r>
            <a:br>
              <a:rPr lang="fi-FI" dirty="0"/>
            </a:br>
            <a:r>
              <a:rPr lang="fi-FI" dirty="0"/>
              <a:t/>
            </a:r>
            <a:br>
              <a:rPr lang="fi-FI" dirty="0"/>
            </a:br>
            <a:r>
              <a:rPr lang="fi-FI" sz="3200" dirty="0"/>
              <a:t>Pekka Anttonen, puheenjohtaja</a:t>
            </a:r>
            <a:br>
              <a:rPr lang="fi-FI" sz="3200" dirty="0"/>
            </a:br>
            <a:r>
              <a:rPr lang="fi-FI" sz="3200" dirty="0"/>
              <a:t>Juhani </a:t>
            </a:r>
            <a:r>
              <a:rPr lang="fi-FI" sz="3200" dirty="0" err="1"/>
              <a:t>Saimovaara</a:t>
            </a:r>
            <a:r>
              <a:rPr lang="fi-FI" sz="3200" dirty="0"/>
              <a:t>, Asko Sievänen, Raimo Henttonen, Ilmari Ojanen, JP Roos, Tuula Pyykkönen, Erkki Tikkanen, Teuvo Valve ja Juha Toivonen, jonka hallitus valitsi 10.5.2016 kirjan ”tuottajaksi”.</a:t>
            </a:r>
            <a:br>
              <a:rPr lang="fi-FI" sz="3200" dirty="0"/>
            </a:br>
            <a:r>
              <a:rPr lang="fi-FI" sz="3200" dirty="0"/>
              <a:t/>
            </a:r>
            <a:br>
              <a:rPr lang="fi-FI" sz="3200" dirty="0"/>
            </a:br>
            <a:r>
              <a:rPr lang="fi-FI" sz="3200" dirty="0"/>
              <a:t>Kaikki historiatoimikunnan jäsenet ovat osallistuneet joko historian osien kirjoittamiseen tai aineiston hankintaan.</a:t>
            </a:r>
            <a:br>
              <a:rPr lang="fi-FI" sz="3200" dirty="0"/>
            </a:br>
            <a:r>
              <a:rPr lang="fi-FI" sz="3200" dirty="0"/>
              <a:t/>
            </a:r>
            <a:br>
              <a:rPr lang="fi-FI" sz="3200" dirty="0"/>
            </a:br>
            <a:r>
              <a:rPr lang="fi-FI" sz="3200" dirty="0"/>
              <a:t>Historiatoimikunta piti ensimmäisen kokouksensa 10.2.2015 ja tällä hetkellä viimeinen kokous on pidetty 17.1.2017. Kaikkiaan kokouksia on ollut seitsemän.</a:t>
            </a:r>
            <a:br>
              <a:rPr lang="fi-FI" sz="3200" dirty="0"/>
            </a:br>
            <a:endParaRPr lang="fi-FI" sz="3200" dirty="0"/>
          </a:p>
        </p:txBody>
      </p:sp>
    </p:spTree>
    <p:extLst>
      <p:ext uri="{BB962C8B-B14F-4D97-AF65-F5344CB8AC3E}">
        <p14:creationId xmlns:p14="http://schemas.microsoft.com/office/powerpoint/2010/main" val="30324644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00" y="365125"/>
            <a:ext cx="10515600" cy="5705475"/>
          </a:xfrm>
        </p:spPr>
        <p:txBody>
          <a:bodyPr/>
          <a:lstStyle/>
          <a:p>
            <a:pPr algn="ctr"/>
            <a:r>
              <a:rPr lang="fi-FI" b="1" dirty="0"/>
              <a:t>Historiakirjan aikataulu ja sisällön pääpiirteet !</a:t>
            </a:r>
            <a:br>
              <a:rPr lang="fi-FI" b="1" dirty="0"/>
            </a:br>
            <a:r>
              <a:rPr lang="fi-FI" b="1" dirty="0"/>
              <a:t/>
            </a:r>
            <a:br>
              <a:rPr lang="fi-FI" b="1" dirty="0"/>
            </a:br>
            <a:r>
              <a:rPr lang="fi-FI" dirty="0"/>
              <a:t>- aluksi ajateltiin, että kirja valmistuisi syksyn 2016 juhliin, sitten tähän kokoukseen mennessä</a:t>
            </a:r>
            <a:br>
              <a:rPr lang="fi-FI" dirty="0"/>
            </a:br>
            <a:r>
              <a:rPr lang="fi-FI" dirty="0"/>
              <a:t>- nyt aikataulu on tämä </a:t>
            </a:r>
            <a:r>
              <a:rPr lang="fi-FI" dirty="0" smtClean="0"/>
              <a:t>kevät 2017</a:t>
            </a:r>
            <a:r>
              <a:rPr lang="fi-FI" dirty="0"/>
              <a:t/>
            </a:r>
            <a:br>
              <a:rPr lang="fi-FI" dirty="0"/>
            </a:br>
            <a:r>
              <a:rPr lang="fi-FI" dirty="0"/>
              <a:t>-kirjan sivumäärä on kasvanut aluksi ajatellusta 150 sivusta noin 250 sivuun</a:t>
            </a:r>
            <a:br>
              <a:rPr lang="fi-FI" dirty="0"/>
            </a:br>
            <a:r>
              <a:rPr lang="fi-FI" dirty="0"/>
              <a:t>- tällä hetkellä tekstistä on valmiina noin 90 %</a:t>
            </a:r>
          </a:p>
        </p:txBody>
      </p:sp>
    </p:spTree>
    <p:extLst>
      <p:ext uri="{BB962C8B-B14F-4D97-AF65-F5344CB8AC3E}">
        <p14:creationId xmlns:p14="http://schemas.microsoft.com/office/powerpoint/2010/main" val="20780634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00" y="365125"/>
            <a:ext cx="10515600" cy="6251575"/>
          </a:xfrm>
        </p:spPr>
        <p:txBody>
          <a:bodyPr>
            <a:normAutofit fontScale="90000"/>
          </a:bodyPr>
          <a:lstStyle/>
          <a:p>
            <a:r>
              <a:rPr lang="fi-FI" sz="4000" b="1" dirty="0"/>
              <a:t>Kirjan sisältö voidaan jakaa karkeasti kymmeneen osaan.</a:t>
            </a:r>
            <a:r>
              <a:rPr lang="fi-FI" dirty="0"/>
              <a:t/>
            </a:r>
            <a:br>
              <a:rPr lang="fi-FI" dirty="0"/>
            </a:br>
            <a:r>
              <a:rPr lang="fi-FI" sz="3200" dirty="0"/>
              <a:t>1. Hiihdon historia, </a:t>
            </a:r>
            <a:r>
              <a:rPr lang="fi-FI" sz="3200" dirty="0" err="1"/>
              <a:t>WL:n</a:t>
            </a:r>
            <a:r>
              <a:rPr lang="fi-FI" sz="3200" dirty="0"/>
              <a:t> ja </a:t>
            </a:r>
            <a:r>
              <a:rPr lang="fi-FI" sz="3200" dirty="0" err="1"/>
              <a:t>IAWLS:n</a:t>
            </a:r>
            <a:r>
              <a:rPr lang="fi-FI" sz="3200" dirty="0"/>
              <a:t> synty</a:t>
            </a:r>
            <a:br>
              <a:rPr lang="fi-FI" sz="3200" dirty="0"/>
            </a:br>
            <a:r>
              <a:rPr lang="fi-FI" sz="3200" dirty="0"/>
              <a:t>2. Varsinainen seurahistoria 1986-2016</a:t>
            </a:r>
            <a:br>
              <a:rPr lang="fi-FI" sz="3200" dirty="0"/>
            </a:br>
            <a:r>
              <a:rPr lang="fi-FI" sz="3200" dirty="0"/>
              <a:t>3. Alueelliset WL-hiihtoporukat, </a:t>
            </a:r>
            <a:r>
              <a:rPr lang="fi-FI" sz="2000" dirty="0"/>
              <a:t>(mm. ruotsinkielinen pohjanmaa)</a:t>
            </a:r>
            <a:br>
              <a:rPr lang="fi-FI" sz="2000" dirty="0"/>
            </a:br>
            <a:r>
              <a:rPr lang="fi-FI" sz="3200" dirty="0"/>
              <a:t>4. Hiihtomatkat</a:t>
            </a:r>
            <a:br>
              <a:rPr lang="fi-FI" sz="3200" dirty="0"/>
            </a:br>
            <a:r>
              <a:rPr lang="fi-FI" sz="3200" dirty="0"/>
              <a:t>5. Kirjaa varten tehdyt haastattelut </a:t>
            </a:r>
            <a:r>
              <a:rPr lang="fi-FI" sz="2000" dirty="0"/>
              <a:t>(</a:t>
            </a:r>
            <a:r>
              <a:rPr lang="fi-FI" sz="2000" u="sng" dirty="0">
                <a:effectLst>
                  <a:outerShdw blurRad="38100" dist="38100" dir="2700000" algn="tl">
                    <a:srgbClr val="000000">
                      <a:alpha val="43137"/>
                    </a:srgbClr>
                  </a:outerShdw>
                </a:effectLst>
              </a:rPr>
              <a:t>kaikkiaan haastatteluja </a:t>
            </a:r>
            <a:r>
              <a:rPr lang="fi-FI" sz="2000" dirty="0">
                <a:effectLst>
                  <a:outerShdw blurRad="38100" dist="38100" dir="2700000" algn="tl">
                    <a:srgbClr val="000000">
                      <a:alpha val="43137"/>
                    </a:srgbClr>
                  </a:outerShdw>
                </a:effectLst>
              </a:rPr>
              <a:t>on tehty n. 20)</a:t>
            </a:r>
            <a:r>
              <a:rPr lang="fi-FI" sz="2000" dirty="0"/>
              <a:t/>
            </a:r>
            <a:br>
              <a:rPr lang="fi-FI" sz="2000" dirty="0"/>
            </a:br>
            <a:r>
              <a:rPr lang="fi-FI" sz="3200" dirty="0"/>
              <a:t>6. Hiihtosankarit ja voittajat</a:t>
            </a:r>
            <a:br>
              <a:rPr lang="fi-FI" sz="3200" dirty="0"/>
            </a:br>
            <a:r>
              <a:rPr lang="fi-FI" sz="3200" dirty="0"/>
              <a:t>7. Masterien kertomaa</a:t>
            </a:r>
            <a:br>
              <a:rPr lang="fi-FI" sz="3200" dirty="0"/>
            </a:br>
            <a:r>
              <a:rPr lang="fi-FI" sz="3200" dirty="0"/>
              <a:t>8. Masterien omat hiihtomuseot</a:t>
            </a:r>
            <a:br>
              <a:rPr lang="fi-FI" sz="3200" dirty="0"/>
            </a:br>
            <a:r>
              <a:rPr lang="fi-FI" sz="3200" dirty="0"/>
              <a:t>9. 30-vuotisjuhlat </a:t>
            </a:r>
            <a:r>
              <a:rPr lang="fi-FI" sz="2000" dirty="0"/>
              <a:t>(paljon kuvia), </a:t>
            </a:r>
            <a:r>
              <a:rPr lang="fi-FI" sz="3200" dirty="0"/>
              <a:t>kunnia-ja </a:t>
            </a:r>
            <a:r>
              <a:rPr lang="fi-FI" sz="3200" dirty="0" err="1"/>
              <a:t>kymppimasterit</a:t>
            </a:r>
            <a:r>
              <a:rPr lang="fi-FI" sz="3200" dirty="0"/>
              <a:t/>
            </a:r>
            <a:br>
              <a:rPr lang="fi-FI" sz="3200" dirty="0"/>
            </a:br>
            <a:r>
              <a:rPr lang="fi-FI" sz="3200" dirty="0"/>
              <a:t>10. Suomalaiset Masterit, Global </a:t>
            </a:r>
            <a:r>
              <a:rPr lang="fi-FI" sz="3200" dirty="0" err="1"/>
              <a:t>Skierit</a:t>
            </a:r>
            <a:r>
              <a:rPr lang="fi-FI" sz="3200" dirty="0"/>
              <a:t> ja Masterien hallinnossa toimineet</a:t>
            </a:r>
            <a:r>
              <a:rPr lang="fi-FI" sz="2000" dirty="0"/>
              <a:t/>
            </a:r>
            <a:br>
              <a:rPr lang="fi-FI" sz="2000" dirty="0"/>
            </a:br>
            <a:endParaRPr lang="fi-FI" sz="2000" dirty="0"/>
          </a:p>
        </p:txBody>
      </p:sp>
    </p:spTree>
    <p:extLst>
      <p:ext uri="{BB962C8B-B14F-4D97-AF65-F5344CB8AC3E}">
        <p14:creationId xmlns:p14="http://schemas.microsoft.com/office/powerpoint/2010/main" val="9663960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349828" y="365125"/>
            <a:ext cx="10003971" cy="1325563"/>
          </a:xfrm>
        </p:spPr>
        <p:txBody>
          <a:bodyPr/>
          <a:lstStyle/>
          <a:p>
            <a:pPr algn="ctr"/>
            <a:r>
              <a:rPr lang="fi-FI" b="1" dirty="0"/>
              <a:t>Tästä se alkoi toukokuussa 1986 !</a:t>
            </a:r>
          </a:p>
        </p:txBody>
      </p:sp>
      <p:pic>
        <p:nvPicPr>
          <p:cNvPr id="3" name="Kuva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1213" y="1224642"/>
            <a:ext cx="9046029" cy="5633357"/>
          </a:xfrm>
          <a:prstGeom prst="rect">
            <a:avLst/>
          </a:prstGeom>
        </p:spPr>
      </p:pic>
    </p:spTree>
    <p:extLst>
      <p:ext uri="{BB962C8B-B14F-4D97-AF65-F5344CB8AC3E}">
        <p14:creationId xmlns:p14="http://schemas.microsoft.com/office/powerpoint/2010/main" val="29887559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89000" y="1089025"/>
            <a:ext cx="4724400" cy="1325563"/>
          </a:xfrm>
        </p:spPr>
        <p:txBody>
          <a:bodyPr/>
          <a:lstStyle/>
          <a:p>
            <a:r>
              <a:rPr lang="fi-FI" b="1" dirty="0" smtClean="0"/>
              <a:t>Mutta kirja alkaa tästä</a:t>
            </a:r>
            <a:endParaRPr lang="fi-FI" b="1" dirty="0"/>
          </a:p>
        </p:txBody>
      </p:sp>
      <p:pic>
        <p:nvPicPr>
          <p:cNvPr id="3" name="Kuva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0" y="0"/>
            <a:ext cx="5689600" cy="6858000"/>
          </a:xfrm>
          <a:prstGeom prst="rect">
            <a:avLst/>
          </a:prstGeom>
        </p:spPr>
      </p:pic>
    </p:spTree>
    <p:extLst>
      <p:ext uri="{BB962C8B-B14F-4D97-AF65-F5344CB8AC3E}">
        <p14:creationId xmlns:p14="http://schemas.microsoft.com/office/powerpoint/2010/main" val="17959234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00" y="365125"/>
            <a:ext cx="5105400" cy="3196681"/>
          </a:xfrm>
        </p:spPr>
        <p:txBody>
          <a:bodyPr>
            <a:normAutofit/>
          </a:bodyPr>
          <a:lstStyle/>
          <a:p>
            <a:pPr algn="ctr"/>
            <a:r>
              <a:rPr lang="fi-FI" b="1" dirty="0"/>
              <a:t>Raija Viertola</a:t>
            </a:r>
            <a:r>
              <a:rPr lang="fi-FI" dirty="0"/>
              <a:t>, perustajäsen ja ensimmäinen nainen, </a:t>
            </a:r>
            <a:r>
              <a:rPr lang="fi-FI" dirty="0" err="1"/>
              <a:t>Masteri</a:t>
            </a:r>
            <a:r>
              <a:rPr lang="fi-FI" dirty="0"/>
              <a:t> no 95</a:t>
            </a:r>
            <a:br>
              <a:rPr lang="fi-FI" dirty="0"/>
            </a:br>
            <a:r>
              <a:rPr lang="fi-FI" sz="3200" dirty="0"/>
              <a:t>(Ranskan hiihdossa 1982)</a:t>
            </a:r>
          </a:p>
        </p:txBody>
      </p:sp>
      <p:pic>
        <p:nvPicPr>
          <p:cNvPr id="3" name="Kuva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9643" y="0"/>
            <a:ext cx="4441370" cy="6858000"/>
          </a:xfrm>
          <a:prstGeom prst="rect">
            <a:avLst/>
          </a:prstGeom>
        </p:spPr>
      </p:pic>
    </p:spTree>
    <p:extLst>
      <p:ext uri="{BB962C8B-B14F-4D97-AF65-F5344CB8AC3E}">
        <p14:creationId xmlns:p14="http://schemas.microsoft.com/office/powerpoint/2010/main" val="7685571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95</Words>
  <Application>Microsoft Office PowerPoint</Application>
  <PresentationFormat>Mukautettu</PresentationFormat>
  <Paragraphs>12</Paragraphs>
  <Slides>14</Slides>
  <Notes>0</Notes>
  <HiddenSlides>0</HiddenSlides>
  <MMClips>0</MMClips>
  <ScaleCrop>false</ScaleCrop>
  <HeadingPairs>
    <vt:vector size="4" baseType="variant">
      <vt:variant>
        <vt:lpstr>Teema</vt:lpstr>
      </vt:variant>
      <vt:variant>
        <vt:i4>1</vt:i4>
      </vt:variant>
      <vt:variant>
        <vt:lpstr>Dian otsikot</vt:lpstr>
      </vt:variant>
      <vt:variant>
        <vt:i4>14</vt:i4>
      </vt:variant>
    </vt:vector>
  </HeadingPairs>
  <TitlesOfParts>
    <vt:vector size="15" baseType="lpstr">
      <vt:lpstr>Office-teema</vt:lpstr>
      <vt:lpstr>Lyhyt esitys Masterien 30-vuotisen historian kirjan synnystä ja sisällöstä</vt:lpstr>
      <vt:lpstr>Hallitus pohti kokouksessaan 5.1.2015 historiakirjan tekemistä ja päätti pyytää vuosikokoukseen 20.2.2015 asiantuntijan kertomaan, mitä seurahistorian tekeminen oikein voisi olla.</vt:lpstr>
      <vt:lpstr>Vuosikokouksessa 20.2.2015 Lahdessa Finlandia-hiihdon aattona asiantuntijaksi valikoitunut Pentti Kurunmäki kertoi seurahistorian tekemisestä. Samassa kokouksessa vahvistettiin historiatoimikunnan kokoonpano ja päätettiin aloittaa kirjan tekeminen.</vt:lpstr>
      <vt:lpstr>Historiatoimikuntaan ovat kuuluneet:  Pekka Anttonen, puheenjohtaja Juhani Saimovaara, Asko Sievänen, Raimo Henttonen, Ilmari Ojanen, JP Roos, Tuula Pyykkönen, Erkki Tikkanen, Teuvo Valve ja Juha Toivonen, jonka hallitus valitsi 10.5.2016 kirjan ”tuottajaksi”.  Kaikki historiatoimikunnan jäsenet ovat osallistuneet joko historian osien kirjoittamiseen tai aineiston hankintaan.  Historiatoimikunta piti ensimmäisen kokouksensa 10.2.2015 ja tällä hetkellä viimeinen kokous on pidetty 17.1.2017. Kaikkiaan kokouksia on ollut seitsemän. </vt:lpstr>
      <vt:lpstr>Historiakirjan aikataulu ja sisällön pääpiirteet !  - aluksi ajateltiin, että kirja valmistuisi syksyn 2016 juhliin, sitten tähän kokoukseen mennessä - nyt aikataulu on tämä kevät 2017 -kirjan sivumäärä on kasvanut aluksi ajatellusta 150 sivusta noin 250 sivuun - tällä hetkellä tekstistä on valmiina noin 90 %</vt:lpstr>
      <vt:lpstr>Kirjan sisältö voidaan jakaa karkeasti kymmeneen osaan. 1. Hiihdon historia, WL:n ja IAWLS:n synty 2. Varsinainen seurahistoria 1986-2016 3. Alueelliset WL-hiihtoporukat, (mm. ruotsinkielinen pohjanmaa) 4. Hiihtomatkat 5. Kirjaa varten tehdyt haastattelut (kaikkiaan haastatteluja on tehty n. 20) 6. Hiihtosankarit ja voittajat 7. Masterien kertomaa 8. Masterien omat hiihtomuseot 9. 30-vuotisjuhlat (paljon kuvia), kunnia-ja kymppimasterit 10. Suomalaiset Masterit, Global Skierit ja Masterien hallinnossa toimineet </vt:lpstr>
      <vt:lpstr>Tästä se alkoi toukokuussa 1986 !</vt:lpstr>
      <vt:lpstr>Mutta kirja alkaa tästä</vt:lpstr>
      <vt:lpstr>Raija Viertola, perustajäsen ja ensimmäinen nainen, Masteri no 95 (Ranskan hiihdossa 1982)</vt:lpstr>
      <vt:lpstr>Matti Virtasen hiihtoporukka</vt:lpstr>
      <vt:lpstr>Kaksin ja porukassa</vt:lpstr>
      <vt:lpstr>Tähän juhlaan marraskuussa 2016 kirja sitten päättyy</vt:lpstr>
      <vt:lpstr>PowerPoint-esitys</vt:lpstr>
      <vt:lpstr>PowerPoint-esitys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Lyhyt esitys Masterien 30-vuotisen historiakirjan sisällöstä</dc:title>
  <dc:creator>Juha Toivonen</dc:creator>
  <cp:lastModifiedBy>Juha Toivonen</cp:lastModifiedBy>
  <cp:revision>28</cp:revision>
  <dcterms:created xsi:type="dcterms:W3CDTF">2017-02-01T20:44:57Z</dcterms:created>
  <dcterms:modified xsi:type="dcterms:W3CDTF">2017-02-07T19:26:49Z</dcterms:modified>
</cp:coreProperties>
</file>